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5" r:id="rId2"/>
    <p:sldId id="328" r:id="rId3"/>
    <p:sldId id="330" r:id="rId4"/>
    <p:sldId id="259" r:id="rId5"/>
    <p:sldId id="262" r:id="rId6"/>
    <p:sldId id="264" r:id="rId7"/>
    <p:sldId id="265" r:id="rId8"/>
    <p:sldId id="339" r:id="rId9"/>
    <p:sldId id="267" r:id="rId10"/>
    <p:sldId id="341" r:id="rId11"/>
    <p:sldId id="326" r:id="rId12"/>
    <p:sldId id="342" r:id="rId13"/>
    <p:sldId id="327" r:id="rId14"/>
    <p:sldId id="343" r:id="rId15"/>
    <p:sldId id="331" r:id="rId16"/>
    <p:sldId id="332" r:id="rId17"/>
    <p:sldId id="344" r:id="rId18"/>
    <p:sldId id="345" r:id="rId19"/>
    <p:sldId id="337" r:id="rId20"/>
    <p:sldId id="335" r:id="rId21"/>
    <p:sldId id="346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47920" autoAdjust="0"/>
  </p:normalViewPr>
  <p:slideViewPr>
    <p:cSldViewPr snapToGrid="0" snapToObjects="1">
      <p:cViewPr varScale="1">
        <p:scale>
          <a:sx n="39" d="100"/>
          <a:sy n="39" d="100"/>
        </p:scale>
        <p:origin x="2412" y="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mily Schafer" userId="8a55cef974cd3bd1" providerId="LiveId" clId="{C106E971-4AD5-40EA-A978-AF87EDE1EFE3}"/>
    <pc:docChg chg="modSld">
      <pc:chgData name="Emily Schafer" userId="8a55cef974cd3bd1" providerId="LiveId" clId="{C106E971-4AD5-40EA-A978-AF87EDE1EFE3}" dt="2022-10-05T18:55:22.280" v="18" actId="20577"/>
      <pc:docMkLst>
        <pc:docMk/>
      </pc:docMkLst>
      <pc:sldChg chg="modNotesTx">
        <pc:chgData name="Emily Schafer" userId="8a55cef974cd3bd1" providerId="LiveId" clId="{C106E971-4AD5-40EA-A978-AF87EDE1EFE3}" dt="2022-10-05T18:54:45.180" v="2" actId="20577"/>
        <pc:sldMkLst>
          <pc:docMk/>
          <pc:sldMk cId="3722866718" sldId="259"/>
        </pc:sldMkLst>
      </pc:sldChg>
      <pc:sldChg chg="modNotesTx">
        <pc:chgData name="Emily Schafer" userId="8a55cef974cd3bd1" providerId="LiveId" clId="{C106E971-4AD5-40EA-A978-AF87EDE1EFE3}" dt="2022-10-05T18:54:47.354" v="3" actId="20577"/>
        <pc:sldMkLst>
          <pc:docMk/>
          <pc:sldMk cId="2209455015" sldId="262"/>
        </pc:sldMkLst>
      </pc:sldChg>
      <pc:sldChg chg="modNotesTx">
        <pc:chgData name="Emily Schafer" userId="8a55cef974cd3bd1" providerId="LiveId" clId="{C106E971-4AD5-40EA-A978-AF87EDE1EFE3}" dt="2022-10-05T18:54:50.184" v="4" actId="20577"/>
        <pc:sldMkLst>
          <pc:docMk/>
          <pc:sldMk cId="656373971" sldId="264"/>
        </pc:sldMkLst>
      </pc:sldChg>
      <pc:sldChg chg="modNotesTx">
        <pc:chgData name="Emily Schafer" userId="8a55cef974cd3bd1" providerId="LiveId" clId="{C106E971-4AD5-40EA-A978-AF87EDE1EFE3}" dt="2022-10-05T18:54:53.537" v="5" actId="20577"/>
        <pc:sldMkLst>
          <pc:docMk/>
          <pc:sldMk cId="3443152526" sldId="265"/>
        </pc:sldMkLst>
      </pc:sldChg>
      <pc:sldChg chg="modNotesTx">
        <pc:chgData name="Emily Schafer" userId="8a55cef974cd3bd1" providerId="LiveId" clId="{C106E971-4AD5-40EA-A978-AF87EDE1EFE3}" dt="2022-10-05T18:54:57.930" v="7" actId="20577"/>
        <pc:sldMkLst>
          <pc:docMk/>
          <pc:sldMk cId="1904981840" sldId="267"/>
        </pc:sldMkLst>
      </pc:sldChg>
      <pc:sldChg chg="modNotesTx">
        <pc:chgData name="Emily Schafer" userId="8a55cef974cd3bd1" providerId="LiveId" clId="{C106E971-4AD5-40EA-A978-AF87EDE1EFE3}" dt="2022-10-05T18:55:01.975" v="9" actId="20577"/>
        <pc:sldMkLst>
          <pc:docMk/>
          <pc:sldMk cId="2113108754" sldId="326"/>
        </pc:sldMkLst>
      </pc:sldChg>
      <pc:sldChg chg="modNotesTx">
        <pc:chgData name="Emily Schafer" userId="8a55cef974cd3bd1" providerId="LiveId" clId="{C106E971-4AD5-40EA-A978-AF87EDE1EFE3}" dt="2022-10-05T18:55:06.076" v="11" actId="20577"/>
        <pc:sldMkLst>
          <pc:docMk/>
          <pc:sldMk cId="1151608527" sldId="327"/>
        </pc:sldMkLst>
      </pc:sldChg>
      <pc:sldChg chg="modNotesTx">
        <pc:chgData name="Emily Schafer" userId="8a55cef974cd3bd1" providerId="LiveId" clId="{C106E971-4AD5-40EA-A978-AF87EDE1EFE3}" dt="2022-10-05T18:54:40.990" v="0" actId="20577"/>
        <pc:sldMkLst>
          <pc:docMk/>
          <pc:sldMk cId="3538192378" sldId="328"/>
        </pc:sldMkLst>
      </pc:sldChg>
      <pc:sldChg chg="modNotesTx">
        <pc:chgData name="Emily Schafer" userId="8a55cef974cd3bd1" providerId="LiveId" clId="{C106E971-4AD5-40EA-A978-AF87EDE1EFE3}" dt="2022-10-05T18:54:43.111" v="1" actId="20577"/>
        <pc:sldMkLst>
          <pc:docMk/>
          <pc:sldMk cId="472796705" sldId="330"/>
        </pc:sldMkLst>
      </pc:sldChg>
      <pc:sldChg chg="modNotesTx">
        <pc:chgData name="Emily Schafer" userId="8a55cef974cd3bd1" providerId="LiveId" clId="{C106E971-4AD5-40EA-A978-AF87EDE1EFE3}" dt="2022-10-05T18:55:09.847" v="13" actId="20577"/>
        <pc:sldMkLst>
          <pc:docMk/>
          <pc:sldMk cId="723843483" sldId="331"/>
        </pc:sldMkLst>
      </pc:sldChg>
      <pc:sldChg chg="modNotesTx">
        <pc:chgData name="Emily Schafer" userId="8a55cef974cd3bd1" providerId="LiveId" clId="{C106E971-4AD5-40EA-A978-AF87EDE1EFE3}" dt="2022-10-05T18:55:14.024" v="14" actId="20577"/>
        <pc:sldMkLst>
          <pc:docMk/>
          <pc:sldMk cId="152401585" sldId="332"/>
        </pc:sldMkLst>
      </pc:sldChg>
      <pc:sldChg chg="modNotesTx">
        <pc:chgData name="Emily Schafer" userId="8a55cef974cd3bd1" providerId="LiveId" clId="{C106E971-4AD5-40EA-A978-AF87EDE1EFE3}" dt="2022-10-05T18:55:22.280" v="18" actId="20577"/>
        <pc:sldMkLst>
          <pc:docMk/>
          <pc:sldMk cId="3445053993" sldId="335"/>
        </pc:sldMkLst>
      </pc:sldChg>
      <pc:sldChg chg="modNotesTx">
        <pc:chgData name="Emily Schafer" userId="8a55cef974cd3bd1" providerId="LiveId" clId="{C106E971-4AD5-40EA-A978-AF87EDE1EFE3}" dt="2022-10-05T18:55:19.467" v="17" actId="20577"/>
        <pc:sldMkLst>
          <pc:docMk/>
          <pc:sldMk cId="2911165553" sldId="337"/>
        </pc:sldMkLst>
      </pc:sldChg>
      <pc:sldChg chg="modNotesTx">
        <pc:chgData name="Emily Schafer" userId="8a55cef974cd3bd1" providerId="LiveId" clId="{C106E971-4AD5-40EA-A978-AF87EDE1EFE3}" dt="2022-10-05T18:54:55.877" v="6" actId="20577"/>
        <pc:sldMkLst>
          <pc:docMk/>
          <pc:sldMk cId="1267893791" sldId="339"/>
        </pc:sldMkLst>
      </pc:sldChg>
      <pc:sldChg chg="modNotesTx">
        <pc:chgData name="Emily Schafer" userId="8a55cef974cd3bd1" providerId="LiveId" clId="{C106E971-4AD5-40EA-A978-AF87EDE1EFE3}" dt="2022-10-05T18:55:00.048" v="8" actId="20577"/>
        <pc:sldMkLst>
          <pc:docMk/>
          <pc:sldMk cId="1164982544" sldId="341"/>
        </pc:sldMkLst>
      </pc:sldChg>
      <pc:sldChg chg="modNotesTx">
        <pc:chgData name="Emily Schafer" userId="8a55cef974cd3bd1" providerId="LiveId" clId="{C106E971-4AD5-40EA-A978-AF87EDE1EFE3}" dt="2022-10-05T18:55:04.081" v="10" actId="20577"/>
        <pc:sldMkLst>
          <pc:docMk/>
          <pc:sldMk cId="3122614613" sldId="342"/>
        </pc:sldMkLst>
      </pc:sldChg>
      <pc:sldChg chg="modNotesTx">
        <pc:chgData name="Emily Schafer" userId="8a55cef974cd3bd1" providerId="LiveId" clId="{C106E971-4AD5-40EA-A978-AF87EDE1EFE3}" dt="2022-10-05T18:55:07.972" v="12" actId="20577"/>
        <pc:sldMkLst>
          <pc:docMk/>
          <pc:sldMk cId="3993072662" sldId="343"/>
        </pc:sldMkLst>
      </pc:sldChg>
      <pc:sldChg chg="modNotesTx">
        <pc:chgData name="Emily Schafer" userId="8a55cef974cd3bd1" providerId="LiveId" clId="{C106E971-4AD5-40EA-A978-AF87EDE1EFE3}" dt="2022-10-05T18:55:15.747" v="15" actId="20577"/>
        <pc:sldMkLst>
          <pc:docMk/>
          <pc:sldMk cId="292102244" sldId="344"/>
        </pc:sldMkLst>
      </pc:sldChg>
      <pc:sldChg chg="modNotesTx">
        <pc:chgData name="Emily Schafer" userId="8a55cef974cd3bd1" providerId="LiveId" clId="{C106E971-4AD5-40EA-A978-AF87EDE1EFE3}" dt="2022-10-05T18:55:17.553" v="16" actId="20577"/>
        <pc:sldMkLst>
          <pc:docMk/>
          <pc:sldMk cId="2737956237" sldId="34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7F96DE-D40C-6B49-A1A7-FAFFF22743AD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F13A00-568C-4C40-80EA-30997D4791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79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12C4BAAB-6129-6544-9810-B830C599682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2529083B-348B-7942-B02E-956A06B859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 altLang="en-US" dirty="0">
              <a:latin typeface="Times" pitchFamily="2" charset="0"/>
              <a:ea typeface="ＭＳ Ｐゴシック" panose="020B0600070205080204" pitchFamily="34" charset="-128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45601A62-729D-3641-8ED7-DE4A2D5AD4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312CAB29-84B8-9745-B2AB-DDD8ACE0AFE9}" type="slidenum">
              <a:rPr lang="en-US" altLang="en-US" sz="1200" smtClean="0">
                <a:latin typeface="Times" pitchFamily="2" charset="0"/>
              </a:rPr>
              <a:pPr/>
              <a:t>2</a:t>
            </a:fld>
            <a:endParaRPr lang="en-US" altLang="en-US" sz="1200"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035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3A00-568C-4C40-80EA-30997D4791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5381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3A00-568C-4C40-80EA-30997D4791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1423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3A00-568C-4C40-80EA-30997D47918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540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3A00-568C-4C40-80EA-30997D47918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153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FA646-5BA4-2540-B87F-8ED0E4574DDD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50193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FA646-5BA4-2540-B87F-8ED0E4574DD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869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3A00-568C-4C40-80EA-30997D47918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5794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3A00-568C-4C40-80EA-30997D47918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597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FA646-5BA4-2540-B87F-8ED0E4574DDD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895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FA646-5BA4-2540-B87F-8ED0E4574DDD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1349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FA646-5BA4-2540-B87F-8ED0E4574DD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7151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3A00-568C-4C40-80EA-30997D47918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8374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FA646-5BA4-2540-B87F-8ED0E4574DD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673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FA646-5BA4-2540-B87F-8ED0E4574DD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6393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FA646-5BA4-2540-B87F-8ED0E4574DD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994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FA646-5BA4-2540-B87F-8ED0E4574DD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769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3A00-568C-4C40-80EA-30997D4791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08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1FA646-5BA4-2540-B87F-8ED0E4574DDD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126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1F13A00-568C-4C40-80EA-30997D47918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75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839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383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607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22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56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165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3533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112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62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570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6F5A68-0F53-A042-AE81-1BAA0EC60805}" type="datetimeFigureOut">
              <a:rPr lang="en-US" smtClean="0"/>
              <a:t>10/4/2022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F83CA-87D0-8D43-BF53-F091BD2F3C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9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eg"/><Relationship Id="rId4" Type="http://schemas.openxmlformats.org/officeDocument/2006/relationships/image" Target="../media/image2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>
            <a:extLst>
              <a:ext uri="{FF2B5EF4-FFF2-40B4-BE49-F238E27FC236}">
                <a16:creationId xmlns:a16="http://schemas.microsoft.com/office/drawing/2014/main" id="{71737F06-A946-314A-BDB4-A46398D46FF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3314" y="1683566"/>
            <a:ext cx="4365381" cy="993775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ctr"/>
            <a:r>
              <a:rPr lang="en-US" altLang="en-US" sz="3200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BMD ENG 301</a:t>
            </a:r>
            <a:br>
              <a:rPr lang="en-US" altLang="en-US" sz="3200" dirty="0">
                <a:solidFill>
                  <a:srgbClr val="002060"/>
                </a:solidFill>
                <a:ea typeface="ＭＳ Ｐゴシック" panose="020B0600070205080204" pitchFamily="34" charset="-128"/>
              </a:rPr>
            </a:br>
            <a:r>
              <a:rPr lang="en-US" altLang="en-US" sz="3200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Quantitative Systems Physiology</a:t>
            </a:r>
            <a:br>
              <a:rPr lang="en-US" altLang="en-US" sz="3200" dirty="0">
                <a:solidFill>
                  <a:srgbClr val="002060"/>
                </a:solidFill>
                <a:ea typeface="ＭＳ Ｐゴシック" panose="020B0600070205080204" pitchFamily="34" charset="-128"/>
              </a:rPr>
            </a:br>
            <a:r>
              <a:rPr lang="en-US" altLang="en-US" sz="3200" dirty="0">
                <a:solidFill>
                  <a:srgbClr val="002060"/>
                </a:solidFill>
                <a:ea typeface="ＭＳ Ｐゴシック" panose="020B0600070205080204" pitchFamily="34" charset="-128"/>
              </a:rPr>
              <a:t>(Nervous System)</a:t>
            </a:r>
          </a:p>
        </p:txBody>
      </p:sp>
      <p:sp>
        <p:nvSpPr>
          <p:cNvPr id="67586" name="Content Placeholder 2">
            <a:extLst>
              <a:ext uri="{FF2B5EF4-FFF2-40B4-BE49-F238E27FC236}">
                <a16:creationId xmlns:a16="http://schemas.microsoft.com/office/drawing/2014/main" id="{0354DA2A-99C7-D54B-B3DF-AEA99F14DF6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2339" y="2790109"/>
            <a:ext cx="4147332" cy="32639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/>
            <a:endParaRPr lang="en-US" altLang="en-US" dirty="0"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Lecture 7:  Action Potentials and Ionic Mechanisms</a:t>
            </a:r>
          </a:p>
          <a:p>
            <a:pPr marL="0" indent="0" algn="ctr">
              <a:buNone/>
            </a:pPr>
            <a:endParaRPr lang="en-US" altLang="en-US" sz="1400" dirty="0">
              <a:ea typeface="ＭＳ Ｐゴシック" panose="020B0600070205080204" pitchFamily="34" charset="-128"/>
            </a:endParaRPr>
          </a:p>
          <a:p>
            <a:pPr marL="0" indent="0" algn="ctr">
              <a:buNone/>
            </a:pPr>
            <a:r>
              <a:rPr lang="en-US" altLang="en-US" sz="2800" dirty="0">
                <a:ea typeface="ＭＳ Ｐゴシック" panose="020B0600070205080204" pitchFamily="34" charset="-128"/>
              </a:rPr>
              <a:t>Emily Schafer</a:t>
            </a:r>
          </a:p>
        </p:txBody>
      </p:sp>
      <p:pic>
        <p:nvPicPr>
          <p:cNvPr id="9218" name="Picture 2" descr="The Jackson Laboratory on Twitter: &quot;😂🧠 Happy #funnyfriday! . 📸: cred to  Karen on the Biochemistry Memes Depicting Intracellular Scenes facebook  page. #neuroscience #fridayfunny #sciencememe #neurosciencememe  #biologymemes #sciencejoke ...">
            <a:extLst>
              <a:ext uri="{FF2B5EF4-FFF2-40B4-BE49-F238E27FC236}">
                <a16:creationId xmlns:a16="http://schemas.microsoft.com/office/drawing/2014/main" id="{6409D70C-E1F3-EC01-2345-4F16B0047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695" y="1300009"/>
            <a:ext cx="4257982" cy="4257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7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portant Features of the Neuronal Action Potential - Neuronal Action  Potential - PhysiologyWeb">
            <a:extLst>
              <a:ext uri="{FF2B5EF4-FFF2-40B4-BE49-F238E27FC236}">
                <a16:creationId xmlns:a16="http://schemas.microsoft.com/office/drawing/2014/main" id="{65C93CB2-ACD1-A5F6-40F1-A808669EC3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49"/>
          <a:stretch/>
        </p:blipFill>
        <p:spPr bwMode="auto">
          <a:xfrm>
            <a:off x="562551" y="1660124"/>
            <a:ext cx="8018897" cy="447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F22FFB-553F-1A16-9A00-184649DC3EFD}"/>
              </a:ext>
            </a:extLst>
          </p:cNvPr>
          <p:cNvSpPr txBox="1"/>
          <p:nvPr/>
        </p:nvSpPr>
        <p:spPr>
          <a:xfrm>
            <a:off x="683580" y="935922"/>
            <a:ext cx="80431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Time dependence of conductance after a stimulus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956D05-5F17-4191-AAD1-734F50238BF5}"/>
              </a:ext>
            </a:extLst>
          </p:cNvPr>
          <p:cNvSpPr txBox="1"/>
          <p:nvPr/>
        </p:nvSpPr>
        <p:spPr>
          <a:xfrm>
            <a:off x="233003" y="364519"/>
            <a:ext cx="86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 conductance look like over </a:t>
            </a:r>
            <a:r>
              <a:rPr lang="en-US" sz="2400" b="1" dirty="0"/>
              <a:t>voltage </a:t>
            </a:r>
            <a:r>
              <a:rPr lang="en-US" sz="2400" dirty="0"/>
              <a:t>and </a:t>
            </a:r>
            <a:r>
              <a:rPr lang="en-US" sz="2400" b="1" dirty="0"/>
              <a:t>time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49825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0BF1A4C-59FE-4445-89C6-D8DEB42B0EE6}"/>
              </a:ext>
            </a:extLst>
          </p:cNvPr>
          <p:cNvSpPr/>
          <p:nvPr/>
        </p:nvSpPr>
        <p:spPr>
          <a:xfrm>
            <a:off x="2244437" y="2135332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C4E455-081D-B64A-9303-AE379F01A561}"/>
              </a:ext>
            </a:extLst>
          </p:cNvPr>
          <p:cNvSpPr/>
          <p:nvPr/>
        </p:nvSpPr>
        <p:spPr>
          <a:xfrm>
            <a:off x="5850082" y="2135332"/>
            <a:ext cx="685800" cy="6858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735E3B9-D391-6143-B69D-7C22D5C6A0AC}"/>
              </a:ext>
            </a:extLst>
          </p:cNvPr>
          <p:cNvSpPr/>
          <p:nvPr/>
        </p:nvSpPr>
        <p:spPr>
          <a:xfrm>
            <a:off x="4062845" y="4026477"/>
            <a:ext cx="685800" cy="685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2EFF4D-2A34-3746-AD78-D7161F326804}"/>
              </a:ext>
            </a:extLst>
          </p:cNvPr>
          <p:cNvCxnSpPr>
            <a:cxnSpLocks/>
          </p:cNvCxnSpPr>
          <p:nvPr/>
        </p:nvCxnSpPr>
        <p:spPr>
          <a:xfrm flipH="1" flipV="1">
            <a:off x="2930237" y="2893869"/>
            <a:ext cx="1132609" cy="11326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DFB9B7-E062-8648-9E5D-6D3FED902F7E}"/>
              </a:ext>
            </a:extLst>
          </p:cNvPr>
          <p:cNvCxnSpPr>
            <a:cxnSpLocks/>
          </p:cNvCxnSpPr>
          <p:nvPr/>
        </p:nvCxnSpPr>
        <p:spPr>
          <a:xfrm>
            <a:off x="3291610" y="2478231"/>
            <a:ext cx="219710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306DD08-360A-FB46-81DC-E9F6F4E054EF}"/>
              </a:ext>
            </a:extLst>
          </p:cNvPr>
          <p:cNvCxnSpPr>
            <a:cxnSpLocks/>
          </p:cNvCxnSpPr>
          <p:nvPr/>
        </p:nvCxnSpPr>
        <p:spPr>
          <a:xfrm flipH="1">
            <a:off x="4748646" y="3028950"/>
            <a:ext cx="979054" cy="99752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FDC66C-AD2A-414A-9B5B-C077454E4EE9}"/>
              </a:ext>
            </a:extLst>
          </p:cNvPr>
          <p:cNvSpPr txBox="1"/>
          <p:nvPr/>
        </p:nvSpPr>
        <p:spPr>
          <a:xfrm>
            <a:off x="2245478" y="3587896"/>
            <a:ext cx="1322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(↑</a:t>
            </a:r>
            <a:r>
              <a:rPr lang="en-US" sz="2400" b="1" dirty="0" err="1"/>
              <a:t>V</a:t>
            </a:r>
            <a:r>
              <a:rPr lang="en-US" sz="2400" b="1" baseline="-25000" dirty="0" err="1"/>
              <a:t>m</a:t>
            </a:r>
            <a:r>
              <a:rPr lang="en-US" sz="2400" b="1" dirty="0"/>
              <a:t> , t)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8162CA-3CFE-E24D-B571-65A82B003108}"/>
              </a:ext>
            </a:extLst>
          </p:cNvPr>
          <p:cNvSpPr txBox="1"/>
          <p:nvPr/>
        </p:nvSpPr>
        <p:spPr>
          <a:xfrm>
            <a:off x="3819975" y="4882520"/>
            <a:ext cx="1171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CLOSED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1A290B-8BA4-EE4B-9736-3DA86EB6DA43}"/>
              </a:ext>
            </a:extLst>
          </p:cNvPr>
          <p:cNvSpPr txBox="1"/>
          <p:nvPr/>
        </p:nvSpPr>
        <p:spPr>
          <a:xfrm>
            <a:off x="1200293" y="2258940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OPEN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B2DDB5-9C52-5A41-B342-BB04F95A1715}"/>
              </a:ext>
            </a:extLst>
          </p:cNvPr>
          <p:cNvSpPr txBox="1"/>
          <p:nvPr/>
        </p:nvSpPr>
        <p:spPr>
          <a:xfrm>
            <a:off x="6680200" y="2258940"/>
            <a:ext cx="1875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INACTIVATED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C5B1A3F-9FBB-6545-A56B-EC56C1147CB8}"/>
              </a:ext>
            </a:extLst>
          </p:cNvPr>
          <p:cNvSpPr txBox="1"/>
          <p:nvPr/>
        </p:nvSpPr>
        <p:spPr>
          <a:xfrm>
            <a:off x="4062845" y="1853840"/>
            <a:ext cx="4844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(t)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6D6BF1-F7BC-C24C-BDA2-C51B3A7CC503}"/>
              </a:ext>
            </a:extLst>
          </p:cNvPr>
          <p:cNvSpPr/>
          <p:nvPr/>
        </p:nvSpPr>
        <p:spPr>
          <a:xfrm>
            <a:off x="5290472" y="3587895"/>
            <a:ext cx="1322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(↓</a:t>
            </a:r>
            <a:r>
              <a:rPr lang="en-US" sz="2400" b="1" dirty="0" err="1"/>
              <a:t>V</a:t>
            </a:r>
            <a:r>
              <a:rPr lang="en-US" sz="2400" b="1" baseline="-25000" dirty="0" err="1"/>
              <a:t>m</a:t>
            </a:r>
            <a:r>
              <a:rPr lang="en-US" sz="2400" b="1" dirty="0"/>
              <a:t> , 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56CD0B-7AF0-4A42-95ED-0258DDD17F62}"/>
              </a:ext>
            </a:extLst>
          </p:cNvPr>
          <p:cNvSpPr txBox="1"/>
          <p:nvPr/>
        </p:nvSpPr>
        <p:spPr>
          <a:xfrm>
            <a:off x="2496835" y="1022078"/>
            <a:ext cx="41541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States of the Na</a:t>
            </a:r>
            <a:r>
              <a:rPr lang="en-US" sz="3000" baseline="30000" dirty="0"/>
              <a:t>+</a:t>
            </a:r>
            <a:r>
              <a:rPr lang="en-US" sz="3000" dirty="0"/>
              <a:t> Channel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999E77-6928-726B-1A4A-96FBB676C57B}"/>
              </a:ext>
            </a:extLst>
          </p:cNvPr>
          <p:cNvSpPr txBox="1"/>
          <p:nvPr/>
        </p:nvSpPr>
        <p:spPr>
          <a:xfrm>
            <a:off x="1298949" y="5830895"/>
            <a:ext cx="649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Remember: these are the states of a </a:t>
            </a:r>
            <a:r>
              <a:rPr lang="en-US" b="1" dirty="0"/>
              <a:t>single channel!</a:t>
            </a:r>
            <a:endParaRPr lang="en-US" dirty="0"/>
          </a:p>
        </p:txBody>
      </p:sp>
      <p:pic>
        <p:nvPicPr>
          <p:cNvPr id="3074" name="Picture 2" descr="Resting Membrane Potential | Biology for Majors II">
            <a:extLst>
              <a:ext uri="{FF2B5EF4-FFF2-40B4-BE49-F238E27FC236}">
                <a16:creationId xmlns:a16="http://schemas.microsoft.com/office/drawing/2014/main" id="{3F5C123D-98F1-D96B-F7E6-4E9E5B9C3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5" y="1726038"/>
            <a:ext cx="8911676" cy="360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108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  <p:bldP spid="30" grpId="0"/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portant Features of the Neuronal Action Potential - Neuronal Action  Potential - PhysiologyWeb">
            <a:extLst>
              <a:ext uri="{FF2B5EF4-FFF2-40B4-BE49-F238E27FC236}">
                <a16:creationId xmlns:a16="http://schemas.microsoft.com/office/drawing/2014/main" id="{0F9CBF57-C6CA-FB6F-89B7-4E6C4B3DFC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8"/>
          <a:stretch/>
        </p:blipFill>
        <p:spPr bwMode="auto">
          <a:xfrm>
            <a:off x="762730" y="2423605"/>
            <a:ext cx="7517070" cy="41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2272EC4-346A-07C8-D0F5-C865036CC355}"/>
              </a:ext>
            </a:extLst>
          </p:cNvPr>
          <p:cNvSpPr txBox="1"/>
          <p:nvPr/>
        </p:nvSpPr>
        <p:spPr>
          <a:xfrm>
            <a:off x="1269507" y="1492699"/>
            <a:ext cx="14648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CLOSED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67080A-2458-A4A6-7C90-64998A057DFF}"/>
              </a:ext>
            </a:extLst>
          </p:cNvPr>
          <p:cNvSpPr txBox="1"/>
          <p:nvPr/>
        </p:nvSpPr>
        <p:spPr>
          <a:xfrm>
            <a:off x="6056051" y="1512622"/>
            <a:ext cx="16320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CLOSED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C451AC-BFE8-B931-DF6F-14D68DBA8948}"/>
              </a:ext>
            </a:extLst>
          </p:cNvPr>
          <p:cNvSpPr txBox="1"/>
          <p:nvPr/>
        </p:nvSpPr>
        <p:spPr>
          <a:xfrm>
            <a:off x="2737995" y="1554865"/>
            <a:ext cx="17178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0000"/>
                </a:solidFill>
              </a:rPr>
              <a:t>INACTIVATED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A841F0-CF35-DF4E-0B51-2FDB1CF01B7C}"/>
              </a:ext>
            </a:extLst>
          </p:cNvPr>
          <p:cNvSpPr txBox="1"/>
          <p:nvPr/>
        </p:nvSpPr>
        <p:spPr>
          <a:xfrm>
            <a:off x="1757805" y="2011962"/>
            <a:ext cx="1717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OPEN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7E82C3F6-1136-6250-4B4E-8D83C090EB30}"/>
              </a:ext>
            </a:extLst>
          </p:cNvPr>
          <p:cNvCxnSpPr>
            <a:stCxn id="13" idx="3"/>
          </p:cNvCxnSpPr>
          <p:nvPr/>
        </p:nvCxnSpPr>
        <p:spPr>
          <a:xfrm flipV="1">
            <a:off x="4455824" y="1754309"/>
            <a:ext cx="1261395" cy="61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833F0B77-B867-5C83-DD88-157F258F619C}"/>
              </a:ext>
            </a:extLst>
          </p:cNvPr>
          <p:cNvSpPr txBox="1"/>
          <p:nvPr/>
        </p:nvSpPr>
        <p:spPr>
          <a:xfrm>
            <a:off x="2496835" y="800812"/>
            <a:ext cx="415415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States of the Na</a:t>
            </a:r>
            <a:r>
              <a:rPr lang="en-US" sz="3000" baseline="30000" dirty="0"/>
              <a:t>+</a:t>
            </a:r>
            <a:r>
              <a:rPr lang="en-US" sz="3000" dirty="0"/>
              <a:t> Channel</a:t>
            </a:r>
          </a:p>
        </p:txBody>
      </p:sp>
    </p:spTree>
    <p:extLst>
      <p:ext uri="{BB962C8B-B14F-4D97-AF65-F5344CB8AC3E}">
        <p14:creationId xmlns:p14="http://schemas.microsoft.com/office/powerpoint/2010/main" val="3122614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C0BF1A4C-59FE-4445-89C6-D8DEB42B0EE6}"/>
              </a:ext>
            </a:extLst>
          </p:cNvPr>
          <p:cNvSpPr/>
          <p:nvPr/>
        </p:nvSpPr>
        <p:spPr>
          <a:xfrm>
            <a:off x="2257137" y="3009944"/>
            <a:ext cx="685800" cy="68580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9C4E455-081D-B64A-9303-AE379F01A561}"/>
              </a:ext>
            </a:extLst>
          </p:cNvPr>
          <p:cNvSpPr/>
          <p:nvPr/>
        </p:nvSpPr>
        <p:spPr>
          <a:xfrm>
            <a:off x="5994400" y="3009944"/>
            <a:ext cx="685800" cy="6858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2EFF4D-2A34-3746-AD78-D7161F326804}"/>
              </a:ext>
            </a:extLst>
          </p:cNvPr>
          <p:cNvCxnSpPr>
            <a:cxnSpLocks/>
          </p:cNvCxnSpPr>
          <p:nvPr/>
        </p:nvCxnSpPr>
        <p:spPr>
          <a:xfrm flipH="1">
            <a:off x="3291610" y="3576752"/>
            <a:ext cx="219710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DFB9B7-E062-8648-9E5D-6D3FED902F7E}"/>
              </a:ext>
            </a:extLst>
          </p:cNvPr>
          <p:cNvCxnSpPr>
            <a:cxnSpLocks/>
          </p:cNvCxnSpPr>
          <p:nvPr/>
        </p:nvCxnSpPr>
        <p:spPr>
          <a:xfrm>
            <a:off x="3371995" y="3128933"/>
            <a:ext cx="2197100" cy="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1DFDC66C-AD2A-414A-9B5B-C077454E4EE9}"/>
              </a:ext>
            </a:extLst>
          </p:cNvPr>
          <p:cNvSpPr txBox="1"/>
          <p:nvPr/>
        </p:nvSpPr>
        <p:spPr>
          <a:xfrm>
            <a:off x="3752388" y="3805280"/>
            <a:ext cx="1322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(↑</a:t>
            </a:r>
            <a:r>
              <a:rPr lang="en-US" sz="2400" b="1" dirty="0" err="1"/>
              <a:t>V</a:t>
            </a:r>
            <a:r>
              <a:rPr lang="en-US" sz="2400" b="1" baseline="-25000" dirty="0" err="1"/>
              <a:t>m</a:t>
            </a:r>
            <a:r>
              <a:rPr lang="en-US" sz="2400" b="1" dirty="0"/>
              <a:t> , t)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71A290B-8BA4-EE4B-9736-3DA86EB6DA43}"/>
              </a:ext>
            </a:extLst>
          </p:cNvPr>
          <p:cNvSpPr txBox="1"/>
          <p:nvPr/>
        </p:nvSpPr>
        <p:spPr>
          <a:xfrm>
            <a:off x="994251" y="3133554"/>
            <a:ext cx="909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OPEN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B2DDB5-9C52-5A41-B342-BB04F95A1715}"/>
              </a:ext>
            </a:extLst>
          </p:cNvPr>
          <p:cNvSpPr txBox="1"/>
          <p:nvPr/>
        </p:nvSpPr>
        <p:spPr>
          <a:xfrm>
            <a:off x="6756110" y="3133553"/>
            <a:ext cx="1171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CLOSED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6D6BF1-F7BC-C24C-BDA2-C51B3A7CC503}"/>
              </a:ext>
            </a:extLst>
          </p:cNvPr>
          <p:cNvSpPr/>
          <p:nvPr/>
        </p:nvSpPr>
        <p:spPr>
          <a:xfrm>
            <a:off x="3752388" y="2461824"/>
            <a:ext cx="1322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(↓</a:t>
            </a:r>
            <a:r>
              <a:rPr lang="en-US" sz="2400" b="1" dirty="0" err="1"/>
              <a:t>V</a:t>
            </a:r>
            <a:r>
              <a:rPr lang="en-US" sz="2400" b="1" baseline="-25000" dirty="0" err="1"/>
              <a:t>m</a:t>
            </a:r>
            <a:r>
              <a:rPr lang="en-US" sz="2400" b="1" dirty="0"/>
              <a:t> , t)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56CD0B-7AF0-4A42-95ED-0258DDD17F62}"/>
              </a:ext>
            </a:extLst>
          </p:cNvPr>
          <p:cNvSpPr txBox="1"/>
          <p:nvPr/>
        </p:nvSpPr>
        <p:spPr>
          <a:xfrm>
            <a:off x="1328434" y="1059487"/>
            <a:ext cx="66523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States of the Delayed Rectifier K</a:t>
            </a:r>
            <a:r>
              <a:rPr lang="en-US" sz="3000" baseline="30000" dirty="0"/>
              <a:t>+</a:t>
            </a:r>
            <a:r>
              <a:rPr lang="en-US" sz="3000" dirty="0"/>
              <a:t> Channel</a:t>
            </a:r>
          </a:p>
        </p:txBody>
      </p:sp>
    </p:spTree>
    <p:extLst>
      <p:ext uri="{BB962C8B-B14F-4D97-AF65-F5344CB8AC3E}">
        <p14:creationId xmlns:p14="http://schemas.microsoft.com/office/powerpoint/2010/main" val="11516085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mportant Features of the Neuronal Action Potential - Neuronal Action  Potential - PhysiologyWeb">
            <a:extLst>
              <a:ext uri="{FF2B5EF4-FFF2-40B4-BE49-F238E27FC236}">
                <a16:creationId xmlns:a16="http://schemas.microsoft.com/office/drawing/2014/main" id="{7E517B88-954E-D00B-E6B7-9725189DB2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98"/>
          <a:stretch/>
        </p:blipFill>
        <p:spPr bwMode="auto">
          <a:xfrm>
            <a:off x="762730" y="2423605"/>
            <a:ext cx="7517070" cy="4181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A841F0-CF35-DF4E-0B51-2FDB1CF01B7C}"/>
              </a:ext>
            </a:extLst>
          </p:cNvPr>
          <p:cNvSpPr txBox="1"/>
          <p:nvPr/>
        </p:nvSpPr>
        <p:spPr>
          <a:xfrm>
            <a:off x="2352609" y="1589346"/>
            <a:ext cx="17178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050"/>
                </a:solidFill>
              </a:rPr>
              <a:t>OPEN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4764E-C77D-DA24-62A1-2094124F14C0}"/>
              </a:ext>
            </a:extLst>
          </p:cNvPr>
          <p:cNvSpPr txBox="1"/>
          <p:nvPr/>
        </p:nvSpPr>
        <p:spPr>
          <a:xfrm>
            <a:off x="1346189" y="724309"/>
            <a:ext cx="665233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States of the Delayed Rectifier K</a:t>
            </a:r>
            <a:r>
              <a:rPr lang="en-US" sz="3000" baseline="30000" dirty="0"/>
              <a:t>+</a:t>
            </a:r>
            <a:r>
              <a:rPr lang="en-US" sz="3000" dirty="0"/>
              <a:t> Channel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16B8A-42B4-1CFC-5498-97CF9F108B83}"/>
              </a:ext>
            </a:extLst>
          </p:cNvPr>
          <p:cNvSpPr txBox="1"/>
          <p:nvPr/>
        </p:nvSpPr>
        <p:spPr>
          <a:xfrm>
            <a:off x="4319013" y="1589346"/>
            <a:ext cx="1334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CLOSED</a:t>
            </a:r>
            <a:endParaRPr lang="en-US" sz="2400" b="1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A66D978-0D03-1BEA-9025-C298C7412F54}"/>
              </a:ext>
            </a:extLst>
          </p:cNvPr>
          <p:cNvCxnSpPr/>
          <p:nvPr/>
        </p:nvCxnSpPr>
        <p:spPr>
          <a:xfrm>
            <a:off x="2495721" y="5734975"/>
            <a:ext cx="317403" cy="0"/>
          </a:xfrm>
          <a:prstGeom prst="straightConnector1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A61342E-88FF-070D-80C2-784950D80966}"/>
              </a:ext>
            </a:extLst>
          </p:cNvPr>
          <p:cNvSpPr txBox="1"/>
          <p:nvPr/>
        </p:nvSpPr>
        <p:spPr>
          <a:xfrm>
            <a:off x="4779683" y="3196583"/>
            <a:ext cx="2769833" cy="830997"/>
          </a:xfrm>
          <a:prstGeom prst="rect">
            <a:avLst/>
          </a:prstGeom>
          <a:ln w="3810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Slow to open AND slow to close</a:t>
            </a:r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1D1BA1E6-CD3F-2B27-610E-234BE0B58B7B}"/>
              </a:ext>
            </a:extLst>
          </p:cNvPr>
          <p:cNvSpPr/>
          <p:nvPr/>
        </p:nvSpPr>
        <p:spPr>
          <a:xfrm rot="18013687">
            <a:off x="4271281" y="3371145"/>
            <a:ext cx="529100" cy="2014013"/>
          </a:xfrm>
          <a:prstGeom prst="rightBrace">
            <a:avLst>
              <a:gd name="adj1" fmla="val 106833"/>
              <a:gd name="adj2" fmla="val 50000"/>
            </a:avLst>
          </a:prstGeom>
          <a:ln w="38100">
            <a:solidFill>
              <a:schemeClr val="tx2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07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6A01C0B-7D47-3434-ED53-659E23AEDFB8}"/>
              </a:ext>
            </a:extLst>
          </p:cNvPr>
          <p:cNvSpPr/>
          <p:nvPr/>
        </p:nvSpPr>
        <p:spPr>
          <a:xfrm>
            <a:off x="6573461" y="1540413"/>
            <a:ext cx="657334" cy="371387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D3D871-27F0-BDE3-5232-C1A01E56741A}"/>
              </a:ext>
            </a:extLst>
          </p:cNvPr>
          <p:cNvSpPr/>
          <p:nvPr/>
        </p:nvSpPr>
        <p:spPr>
          <a:xfrm>
            <a:off x="5788856" y="1540413"/>
            <a:ext cx="829993" cy="37138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DB4BA52-97DB-8F92-8BE2-38A14A328C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34055" y="1224335"/>
            <a:ext cx="5599590" cy="4912603"/>
          </a:xfrm>
          <a:prstGeom prst="rect">
            <a:avLst/>
          </a:prstGeom>
        </p:spPr>
      </p:pic>
      <p:pic>
        <p:nvPicPr>
          <p:cNvPr id="2" name="Picture 1" descr="Neuroscience6e-Fig-03-09-0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95" y="920996"/>
            <a:ext cx="2917960" cy="53230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9A2F50-CE86-EA94-0AE0-EF0363124156}"/>
              </a:ext>
            </a:extLst>
          </p:cNvPr>
          <p:cNvSpPr txBox="1"/>
          <p:nvPr/>
        </p:nvSpPr>
        <p:spPr>
          <a:xfrm>
            <a:off x="3861581" y="4079631"/>
            <a:ext cx="16599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DF249-5A84-3209-C9CB-DADD9975489C}"/>
              </a:ext>
            </a:extLst>
          </p:cNvPr>
          <p:cNvSpPr txBox="1"/>
          <p:nvPr/>
        </p:nvSpPr>
        <p:spPr>
          <a:xfrm>
            <a:off x="7414499" y="3142027"/>
            <a:ext cx="133544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Rest-</a:t>
            </a:r>
          </a:p>
          <a:p>
            <a:pPr algn="ctr"/>
            <a:r>
              <a:rPr lang="en-US" sz="1600" b="1" dirty="0"/>
              <a:t>Ready for the next action potential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923890-C853-7DA7-12CC-7DEAD247016D}"/>
              </a:ext>
            </a:extLst>
          </p:cNvPr>
          <p:cNvSpPr txBox="1"/>
          <p:nvPr/>
        </p:nvSpPr>
        <p:spPr>
          <a:xfrm>
            <a:off x="4142126" y="2535573"/>
            <a:ext cx="16599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Rising </a:t>
            </a:r>
          </a:p>
          <a:p>
            <a:pPr algn="ctr"/>
            <a:r>
              <a:rPr lang="en-US" b="1" dirty="0"/>
              <a:t>phase-</a:t>
            </a:r>
          </a:p>
          <a:p>
            <a:pPr algn="ctr"/>
            <a:r>
              <a:rPr lang="en-US" sz="1400" b="1" dirty="0"/>
              <a:t>Depolarization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E57AA-8BF9-C8EC-18B2-77BAE714C62D}"/>
              </a:ext>
            </a:extLst>
          </p:cNvPr>
          <p:cNvSpPr txBox="1"/>
          <p:nvPr/>
        </p:nvSpPr>
        <p:spPr>
          <a:xfrm>
            <a:off x="6094774" y="2535573"/>
            <a:ext cx="16599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Falling </a:t>
            </a:r>
          </a:p>
          <a:p>
            <a:pPr algn="ctr"/>
            <a:r>
              <a:rPr lang="en-US" b="1" dirty="0"/>
              <a:t>phase-</a:t>
            </a:r>
          </a:p>
          <a:p>
            <a:pPr algn="ctr"/>
            <a:r>
              <a:rPr lang="en-US" sz="1400" b="1" dirty="0"/>
              <a:t>Repolarization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6D005E-E748-3DDD-615C-C3BDF93B36BE}"/>
              </a:ext>
            </a:extLst>
          </p:cNvPr>
          <p:cNvSpPr txBox="1"/>
          <p:nvPr/>
        </p:nvSpPr>
        <p:spPr>
          <a:xfrm>
            <a:off x="6120592" y="4079631"/>
            <a:ext cx="1659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Hyperpolarization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8611B8-7D73-C706-26A2-9CF2C7EA3B23}"/>
              </a:ext>
            </a:extLst>
          </p:cNvPr>
          <p:cNvSpPr txBox="1"/>
          <p:nvPr/>
        </p:nvSpPr>
        <p:spPr>
          <a:xfrm>
            <a:off x="5574199" y="494959"/>
            <a:ext cx="1259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Absolute Refractory Period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0104B-E28E-7C24-33CD-E5105CD06D5E}"/>
              </a:ext>
            </a:extLst>
          </p:cNvPr>
          <p:cNvSpPr txBox="1"/>
          <p:nvPr/>
        </p:nvSpPr>
        <p:spPr>
          <a:xfrm>
            <a:off x="6272475" y="494959"/>
            <a:ext cx="12593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1"/>
                </a:solidFill>
              </a:rPr>
              <a:t>Relative Refractory Period</a:t>
            </a:r>
          </a:p>
        </p:txBody>
      </p:sp>
    </p:spTree>
    <p:extLst>
      <p:ext uri="{BB962C8B-B14F-4D97-AF65-F5344CB8AC3E}">
        <p14:creationId xmlns:p14="http://schemas.microsoft.com/office/powerpoint/2010/main" val="723843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4" grpId="0" animBg="1"/>
      <p:bldP spid="4" grpId="1" animBg="1"/>
      <p:bldP spid="4" grpId="2" animBg="1"/>
      <p:bldP spid="6" grpId="0"/>
      <p:bldP spid="6" grpId="1"/>
      <p:bldP spid="6" grpId="2"/>
      <p:bldP spid="7" grpId="0"/>
      <p:bldP spid="7" grpId="1"/>
      <p:bldP spid="7" grpId="2"/>
      <p:bldP spid="8" grpId="0"/>
      <p:bldP spid="8" grpId="1"/>
      <p:bldP spid="8" grpId="2"/>
      <p:bldP spid="9" grpId="0"/>
      <p:bldP spid="9" grpId="1"/>
      <p:bldP spid="9" grpId="2"/>
      <p:bldP spid="10" grpId="0"/>
      <p:bldP spid="10" grpId="1"/>
      <p:bldP spid="10" grpId="2"/>
      <p:bldP spid="11" grpId="0"/>
      <p:bldP spid="11" grpId="1"/>
      <p:bldP spid="12" grpId="0"/>
      <p:bldP spid="12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8" y="1324010"/>
            <a:ext cx="8529624" cy="54437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10100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Action potential conduction requires </a:t>
            </a:r>
            <a:r>
              <a:rPr lang="en-US" sz="3200" b="1" dirty="0"/>
              <a:t>both active and passive</a:t>
            </a:r>
            <a:r>
              <a:rPr lang="en-US" sz="3200" dirty="0"/>
              <a:t> current flow</a:t>
            </a:r>
          </a:p>
        </p:txBody>
      </p:sp>
    </p:spTree>
    <p:extLst>
      <p:ext uri="{BB962C8B-B14F-4D97-AF65-F5344CB8AC3E}">
        <p14:creationId xmlns:p14="http://schemas.microsoft.com/office/powerpoint/2010/main" val="152401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23D156-4CFE-1A74-4158-6235D62D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605472"/>
          </a:xfrm>
        </p:spPr>
        <p:txBody>
          <a:bodyPr>
            <a:noAutofit/>
          </a:bodyPr>
          <a:lstStyle/>
          <a:p>
            <a:r>
              <a:rPr lang="en-US" sz="3600" dirty="0"/>
              <a:t>How do we make our action potentials </a:t>
            </a:r>
            <a:r>
              <a:rPr lang="en-US" sz="3600" b="1" dirty="0"/>
              <a:t>fast?</a:t>
            </a:r>
            <a:endParaRPr lang="en-US" sz="3600" dirty="0"/>
          </a:p>
        </p:txBody>
      </p:sp>
      <p:pic>
        <p:nvPicPr>
          <p:cNvPr id="9" name="Picture 8" descr="Neuroscience6e-Table-03-01.jpg">
            <a:extLst>
              <a:ext uri="{FF2B5EF4-FFF2-40B4-BE49-F238E27FC236}">
                <a16:creationId xmlns:a16="http://schemas.microsoft.com/office/drawing/2014/main" id="{631601E0-182D-4784-4AF9-3D44CEEC0F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1115" y="1249874"/>
            <a:ext cx="6061769" cy="51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0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423D156-4CFE-1A74-4158-6235D62DF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4320" y="274638"/>
            <a:ext cx="8595360" cy="605472"/>
          </a:xfrm>
        </p:spPr>
        <p:txBody>
          <a:bodyPr>
            <a:noAutofit/>
          </a:bodyPr>
          <a:lstStyle/>
          <a:p>
            <a:r>
              <a:rPr lang="en-US" sz="3600" dirty="0"/>
              <a:t>How do we make our action potentials </a:t>
            </a:r>
            <a:r>
              <a:rPr lang="en-US" sz="3600" b="1" dirty="0"/>
              <a:t>fast?</a:t>
            </a:r>
            <a:endParaRPr lang="en-US" sz="3600" dirty="0"/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755EB271-0051-14A6-E72F-F26B23303D99}"/>
              </a:ext>
            </a:extLst>
          </p:cNvPr>
          <p:cNvSpPr txBox="1">
            <a:spLocks/>
          </p:cNvSpPr>
          <p:nvPr/>
        </p:nvSpPr>
        <p:spPr>
          <a:xfrm>
            <a:off x="457200" y="2078591"/>
            <a:ext cx="8229600" cy="48884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AutoNum type="arabicPeriod"/>
            </a:pPr>
            <a:r>
              <a:rPr lang="en-US" sz="3200" dirty="0">
                <a:solidFill>
                  <a:srgbClr val="7030A0"/>
                </a:solidFill>
              </a:rPr>
              <a:t>Large diameter axon</a:t>
            </a:r>
          </a:p>
          <a:p>
            <a:r>
              <a:rPr lang="en-US" sz="2000" dirty="0">
                <a:solidFill>
                  <a:srgbClr val="7030A0"/>
                </a:solidFill>
              </a:rPr>
              <a:t>Resistance of a “wire” varies inversely with cross sectional area</a:t>
            </a:r>
            <a:endParaRPr lang="en-US" sz="1800" dirty="0">
              <a:solidFill>
                <a:srgbClr val="7030A0"/>
              </a:solidFill>
            </a:endParaRPr>
          </a:p>
        </p:txBody>
      </p:sp>
      <p:pic>
        <p:nvPicPr>
          <p:cNvPr id="5" name="Picture 2" descr="Cable theory - Wikipedia">
            <a:extLst>
              <a:ext uri="{FF2B5EF4-FFF2-40B4-BE49-F238E27FC236}">
                <a16:creationId xmlns:a16="http://schemas.microsoft.com/office/drawing/2014/main" id="{DA90C1CF-F075-8318-DBEE-8CA4867B6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478" y="2696827"/>
            <a:ext cx="4087118" cy="306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Resistance and Resistivity">
            <a:extLst>
              <a:ext uri="{FF2B5EF4-FFF2-40B4-BE49-F238E27FC236}">
                <a16:creationId xmlns:a16="http://schemas.microsoft.com/office/drawing/2014/main" id="{EAC08B8F-42AB-7337-86E6-D1ACC109B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462" y="5643925"/>
            <a:ext cx="31051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Squid giant axon - Wikipedia">
            <a:extLst>
              <a:ext uri="{FF2B5EF4-FFF2-40B4-BE49-F238E27FC236}">
                <a16:creationId xmlns:a16="http://schemas.microsoft.com/office/drawing/2014/main" id="{4237641A-DDDD-EF2C-97D5-9E7600626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04" y="2983000"/>
            <a:ext cx="3085594" cy="311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4B8370A1-2B56-C2B5-4EEA-B2C03BF60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738" y="826921"/>
            <a:ext cx="3207508" cy="103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B37BFA1B-0EFB-59B0-D015-A1E4F5E2222D}"/>
              </a:ext>
            </a:extLst>
          </p:cNvPr>
          <p:cNvSpPr/>
          <p:nvPr/>
        </p:nvSpPr>
        <p:spPr>
          <a:xfrm>
            <a:off x="5247249" y="829290"/>
            <a:ext cx="557089" cy="557089"/>
          </a:xfrm>
          <a:prstGeom prst="ellipse">
            <a:avLst/>
          </a:prstGeom>
          <a:noFill/>
          <a:ln w="57150"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95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roscience6e-Fig-03-11-3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" y="2273002"/>
            <a:ext cx="8290560" cy="450059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E563E36E-FE56-9688-3C21-27F99C3AC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711" y="1244905"/>
            <a:ext cx="8229600" cy="102838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2. Saltatory conduction of action potentials</a:t>
            </a:r>
            <a:br>
              <a:rPr lang="en-US" sz="3200" dirty="0">
                <a:solidFill>
                  <a:srgbClr val="00B0F0"/>
                </a:solidFill>
              </a:rPr>
            </a:br>
            <a:r>
              <a:rPr lang="en-US" sz="2000" dirty="0">
                <a:solidFill>
                  <a:srgbClr val="00B0F0"/>
                </a:solidFill>
              </a:rPr>
              <a:t>The myelin sheath increases conduction speed by reducing current loss through the membrane</a:t>
            </a:r>
            <a:endParaRPr lang="en-US" sz="3200" dirty="0">
              <a:solidFill>
                <a:srgbClr val="00B0F0"/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BC006BC7-B1D8-DA42-2129-FB46B3A3A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246" y="118401"/>
            <a:ext cx="3207508" cy="1035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8CF9D7C-DE2E-FD61-1244-BC4708144A21}"/>
              </a:ext>
            </a:extLst>
          </p:cNvPr>
          <p:cNvSpPr/>
          <p:nvPr/>
        </p:nvSpPr>
        <p:spPr>
          <a:xfrm>
            <a:off x="4572000" y="550745"/>
            <a:ext cx="557089" cy="557089"/>
          </a:xfrm>
          <a:prstGeom prst="ellipse">
            <a:avLst/>
          </a:prstGeom>
          <a:noFill/>
          <a:ln w="57150">
            <a:solidFill>
              <a:srgbClr val="00B0F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116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 descr="Neuroscience6e-Fig-02-02-2R.jpg">
            <a:extLst>
              <a:ext uri="{FF2B5EF4-FFF2-40B4-BE49-F238E27FC236}">
                <a16:creationId xmlns:a16="http://schemas.microsoft.com/office/drawing/2014/main" id="{CA3C4CFD-AEF4-B349-9BCB-7AC897AAC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188" y="455613"/>
            <a:ext cx="7413625" cy="6327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2B3E04-03BE-38F7-C291-57EBDC758F7C}"/>
              </a:ext>
            </a:extLst>
          </p:cNvPr>
          <p:cNvGrpSpPr/>
          <p:nvPr/>
        </p:nvGrpSpPr>
        <p:grpSpPr>
          <a:xfrm>
            <a:off x="594360" y="677723"/>
            <a:ext cx="4103370" cy="3968872"/>
            <a:chOff x="8755859" y="827567"/>
            <a:chExt cx="5771671" cy="491260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7DE0217-294E-42D5-77E2-409776277A0C}"/>
                </a:ext>
              </a:extLst>
            </p:cNvPr>
            <p:cNvSpPr/>
            <p:nvPr/>
          </p:nvSpPr>
          <p:spPr>
            <a:xfrm>
              <a:off x="8755859" y="891540"/>
              <a:ext cx="5771671" cy="468629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88FC4989-97D5-2123-1A8B-4D29A20CEC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55859" y="827567"/>
              <a:ext cx="5599590" cy="4912603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3338E74-0645-64BF-57AD-B88CAC00814C}"/>
              </a:ext>
            </a:extLst>
          </p:cNvPr>
          <p:cNvSpPr/>
          <p:nvPr/>
        </p:nvSpPr>
        <p:spPr>
          <a:xfrm>
            <a:off x="5692141" y="3029549"/>
            <a:ext cx="914400" cy="2971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AA4534-5FEB-EA52-6692-0099D1ADDD65}"/>
              </a:ext>
            </a:extLst>
          </p:cNvPr>
          <p:cNvCxnSpPr/>
          <p:nvPr/>
        </p:nvCxnSpPr>
        <p:spPr>
          <a:xfrm>
            <a:off x="594360" y="4515449"/>
            <a:ext cx="5097781" cy="148590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2F82506-82BB-5803-51FC-D5AA66C53089}"/>
              </a:ext>
            </a:extLst>
          </p:cNvPr>
          <p:cNvCxnSpPr>
            <a:cxnSpLocks/>
          </p:cNvCxnSpPr>
          <p:nvPr/>
        </p:nvCxnSpPr>
        <p:spPr>
          <a:xfrm>
            <a:off x="4697730" y="774857"/>
            <a:ext cx="994411" cy="2254692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19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roscience6e-Fig-03-11-1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621" y="1839088"/>
            <a:ext cx="3817555" cy="163882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524291"/>
            <a:ext cx="8229600" cy="488842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2. Saltatory conduction of action potentials</a:t>
            </a:r>
          </a:p>
        </p:txBody>
      </p:sp>
      <p:pic>
        <p:nvPicPr>
          <p:cNvPr id="4" name="Picture 3" descr="Neuroscience6e-Fig-03-11-2R.jpg">
            <a:extLst>
              <a:ext uri="{FF2B5EF4-FFF2-40B4-BE49-F238E27FC236}">
                <a16:creationId xmlns:a16="http://schemas.microsoft.com/office/drawing/2014/main" id="{95AB35CC-D340-EA09-7492-FAF4C548BF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904"/>
          <a:stretch/>
        </p:blipFill>
        <p:spPr>
          <a:xfrm>
            <a:off x="5424379" y="3583039"/>
            <a:ext cx="3282037" cy="1986677"/>
          </a:xfrm>
          <a:prstGeom prst="rect">
            <a:avLst/>
          </a:prstGeom>
        </p:spPr>
      </p:pic>
      <p:pic>
        <p:nvPicPr>
          <p:cNvPr id="5" name="Picture 4" descr="Neuroscience6e-Fig-03-12-0.jpg">
            <a:extLst>
              <a:ext uri="{FF2B5EF4-FFF2-40B4-BE49-F238E27FC236}">
                <a16:creationId xmlns:a16="http://schemas.microsoft.com/office/drawing/2014/main" id="{0B6F21CF-DEE1-FD8A-ACD5-F3EC42157E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984" y="1310118"/>
            <a:ext cx="4562261" cy="5103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053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Neuroscience6e-CA-03-0.jpg">
            <a:extLst>
              <a:ext uri="{FF2B5EF4-FFF2-40B4-BE49-F238E27FC236}">
                <a16:creationId xmlns:a16="http://schemas.microsoft.com/office/drawing/2014/main" id="{E085424E-25B3-B390-C4BB-241DBE709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78" y="432230"/>
            <a:ext cx="5096256" cy="6327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143389-A2F2-2B02-ED5C-19985F23F4D3}"/>
              </a:ext>
            </a:extLst>
          </p:cNvPr>
          <p:cNvSpPr txBox="1"/>
          <p:nvPr/>
        </p:nvSpPr>
        <p:spPr>
          <a:xfrm>
            <a:off x="5523445" y="2413337"/>
            <a:ext cx="3341077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b="1" dirty="0"/>
              <a:t>Multiple Sclerosis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Inflammation and demyelination of the central nervous system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/>
              <a:t>Abnormal patterns in action potential conduction likely lead to most symptoms</a:t>
            </a:r>
          </a:p>
        </p:txBody>
      </p:sp>
    </p:spTree>
    <p:extLst>
      <p:ext uri="{BB962C8B-B14F-4D97-AF65-F5344CB8AC3E}">
        <p14:creationId xmlns:p14="http://schemas.microsoft.com/office/powerpoint/2010/main" val="640432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roscience6e-Box-03A-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394460"/>
            <a:ext cx="8534400" cy="445008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Voltage Clamp Method</a:t>
            </a:r>
          </a:p>
        </p:txBody>
      </p:sp>
    </p:spTree>
    <p:extLst>
      <p:ext uri="{BB962C8B-B14F-4D97-AF65-F5344CB8AC3E}">
        <p14:creationId xmlns:p14="http://schemas.microsoft.com/office/powerpoint/2010/main" val="4727967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roscience6e-Fig-03-01-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45463"/>
            <a:ext cx="8534400" cy="33101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302463"/>
            <a:ext cx="8229600" cy="1143000"/>
          </a:xfrm>
        </p:spPr>
        <p:txBody>
          <a:bodyPr>
            <a:normAutofit/>
          </a:bodyPr>
          <a:lstStyle/>
          <a:p>
            <a:r>
              <a:rPr lang="en-US" sz="2600" dirty="0"/>
              <a:t>Voltage clamping allows us to discover the voltage dependence of different phenomena, like ion permeability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0EBE2D-7AF1-5DB8-D44D-0AD8DE04C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2879" y="4202519"/>
            <a:ext cx="2236181" cy="25743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9DC2189-8F94-789B-C873-0E5D8DAEFFA1}"/>
              </a:ext>
            </a:extLst>
          </p:cNvPr>
          <p:cNvCxnSpPr>
            <a:cxnSpLocks/>
          </p:cNvCxnSpPr>
          <p:nvPr/>
        </p:nvCxnSpPr>
        <p:spPr>
          <a:xfrm flipH="1" flipV="1">
            <a:off x="1908700" y="3852909"/>
            <a:ext cx="1944209" cy="133185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71618F5-7944-EA0E-CDCD-DB0587A1E7E9}"/>
              </a:ext>
            </a:extLst>
          </p:cNvPr>
          <p:cNvCxnSpPr>
            <a:cxnSpLocks/>
          </p:cNvCxnSpPr>
          <p:nvPr/>
        </p:nvCxnSpPr>
        <p:spPr>
          <a:xfrm flipV="1">
            <a:off x="4216893" y="3228531"/>
            <a:ext cx="1732137" cy="195622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33C7B27-8297-1DD5-5F14-23DAAA5B995B}"/>
              </a:ext>
            </a:extLst>
          </p:cNvPr>
          <p:cNvSpPr txBox="1"/>
          <p:nvPr/>
        </p:nvSpPr>
        <p:spPr>
          <a:xfrm>
            <a:off x="6141379" y="5000302"/>
            <a:ext cx="16236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Remember – capacitors take time to charge and discharge!</a:t>
            </a:r>
          </a:p>
        </p:txBody>
      </p:sp>
    </p:spTree>
    <p:extLst>
      <p:ext uri="{BB962C8B-B14F-4D97-AF65-F5344CB8AC3E}">
        <p14:creationId xmlns:p14="http://schemas.microsoft.com/office/powerpoint/2010/main" val="372286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roscience6e-Fig-03-02-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2303318"/>
            <a:ext cx="8534400" cy="36576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C1134028-1D60-D6D5-1DAD-0E6BA7A83595}"/>
              </a:ext>
            </a:extLst>
          </p:cNvPr>
          <p:cNvSpPr txBox="1">
            <a:spLocks/>
          </p:cNvSpPr>
          <p:nvPr/>
        </p:nvSpPr>
        <p:spPr>
          <a:xfrm>
            <a:off x="609600" y="302463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600" dirty="0"/>
              <a:t>Voltage clamping allows us to discover the voltage dependence of different phenomena, like ion permeability</a:t>
            </a:r>
          </a:p>
        </p:txBody>
      </p:sp>
    </p:spTree>
    <p:extLst>
      <p:ext uri="{BB962C8B-B14F-4D97-AF65-F5344CB8AC3E}">
        <p14:creationId xmlns:p14="http://schemas.microsoft.com/office/powerpoint/2010/main" val="220945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roscience6e-Fig-03-04-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069" y="388309"/>
            <a:ext cx="2401824" cy="6327648"/>
          </a:xfrm>
          <a:prstGeom prst="rect">
            <a:avLst/>
          </a:prstGeom>
        </p:spPr>
      </p:pic>
      <p:pic>
        <p:nvPicPr>
          <p:cNvPr id="3" name="Picture 2" descr="Neuroscience6e-Fig-03-03-0.jpg">
            <a:extLst>
              <a:ext uri="{FF2B5EF4-FFF2-40B4-BE49-F238E27FC236}">
                <a16:creationId xmlns:a16="http://schemas.microsoft.com/office/drawing/2014/main" id="{2BA71771-C268-D39A-7A73-BADD7668D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448" y="388309"/>
            <a:ext cx="4175760" cy="63276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B6704-1AAB-0E30-7C4E-6A3947778CFA}"/>
              </a:ext>
            </a:extLst>
          </p:cNvPr>
          <p:cNvSpPr txBox="1"/>
          <p:nvPr/>
        </p:nvSpPr>
        <p:spPr>
          <a:xfrm>
            <a:off x="5595330" y="4165233"/>
            <a:ext cx="484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</a:t>
            </a:r>
            <a:r>
              <a:rPr lang="en-US" sz="2800" baseline="-25000" dirty="0"/>
              <a:t>K</a:t>
            </a: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493CD2-A8A6-1D7F-88F4-83C6EBB7ABA2}"/>
              </a:ext>
            </a:extLst>
          </p:cNvPr>
          <p:cNvSpPr txBox="1"/>
          <p:nvPr/>
        </p:nvSpPr>
        <p:spPr>
          <a:xfrm>
            <a:off x="7529736" y="3903623"/>
            <a:ext cx="7903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E</a:t>
            </a:r>
            <a:r>
              <a:rPr lang="en-US" sz="2800" baseline="-25000" dirty="0" err="1"/>
              <a:t>Na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42AE99-F1B7-4511-BE78-7669FAA2CD13}"/>
              </a:ext>
            </a:extLst>
          </p:cNvPr>
          <p:cNvSpPr txBox="1"/>
          <p:nvPr/>
        </p:nvSpPr>
        <p:spPr>
          <a:xfrm>
            <a:off x="7136138" y="5316648"/>
            <a:ext cx="9933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V</a:t>
            </a:r>
            <a:r>
              <a:rPr lang="en-US" baseline="-25000" dirty="0" err="1"/>
              <a:t>m</a:t>
            </a:r>
            <a:r>
              <a:rPr lang="en-US" dirty="0"/>
              <a:t> – </a:t>
            </a:r>
            <a:r>
              <a:rPr lang="en-US" dirty="0" err="1"/>
              <a:t>E</a:t>
            </a:r>
            <a:r>
              <a:rPr lang="en-US" baseline="-25000" dirty="0" err="1"/>
              <a:t>na</a:t>
            </a:r>
            <a:r>
              <a:rPr lang="en-US" dirty="0"/>
              <a:t>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72873F-9D96-6735-ECE2-E28068F359A0}"/>
              </a:ext>
            </a:extLst>
          </p:cNvPr>
          <p:cNvCxnSpPr>
            <a:cxnSpLocks/>
          </p:cNvCxnSpPr>
          <p:nvPr/>
        </p:nvCxnSpPr>
        <p:spPr>
          <a:xfrm>
            <a:off x="8000618" y="5501314"/>
            <a:ext cx="2216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B7CE12F-D91D-C00A-6F30-E8D87CB9D396}"/>
              </a:ext>
            </a:extLst>
          </p:cNvPr>
          <p:cNvSpPr txBox="1"/>
          <p:nvPr/>
        </p:nvSpPr>
        <p:spPr>
          <a:xfrm>
            <a:off x="8176924" y="5316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656373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roscience6e-Fig-03-05-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45049"/>
            <a:ext cx="8534400" cy="5846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BEFE76-B63F-D82A-F686-3594C4C01F96}"/>
              </a:ext>
            </a:extLst>
          </p:cNvPr>
          <p:cNvSpPr txBox="1"/>
          <p:nvPr/>
        </p:nvSpPr>
        <p:spPr>
          <a:xfrm>
            <a:off x="2037494" y="221115"/>
            <a:ext cx="6353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can also pharmacologically prove which ion is responsible for which part of the current: </a:t>
            </a:r>
          </a:p>
        </p:txBody>
      </p:sp>
    </p:spTree>
    <p:extLst>
      <p:ext uri="{BB962C8B-B14F-4D97-AF65-F5344CB8AC3E}">
        <p14:creationId xmlns:p14="http://schemas.microsoft.com/office/powerpoint/2010/main" val="3443152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B425B22-C8C6-245F-2582-704B2945C495}"/>
              </a:ext>
            </a:extLst>
          </p:cNvPr>
          <p:cNvSpPr txBox="1"/>
          <p:nvPr/>
        </p:nvSpPr>
        <p:spPr>
          <a:xfrm>
            <a:off x="233003" y="364519"/>
            <a:ext cx="86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 conductance look like over </a:t>
            </a:r>
            <a:r>
              <a:rPr lang="en-US" sz="2400" b="1" dirty="0"/>
              <a:t>voltage </a:t>
            </a:r>
            <a:r>
              <a:rPr lang="en-US" sz="2400" dirty="0"/>
              <a:t>and </a:t>
            </a:r>
            <a:r>
              <a:rPr lang="en-US" sz="2400" b="1" dirty="0"/>
              <a:t>time</a:t>
            </a:r>
            <a:r>
              <a:rPr lang="en-US" sz="2400" dirty="0"/>
              <a:t>?</a:t>
            </a:r>
          </a:p>
        </p:txBody>
      </p:sp>
      <p:pic>
        <p:nvPicPr>
          <p:cNvPr id="4" name="Picture 3" descr="Neuroscience6e-Fig-03-06-0.jpg">
            <a:extLst>
              <a:ext uri="{FF2B5EF4-FFF2-40B4-BE49-F238E27FC236}">
                <a16:creationId xmlns:a16="http://schemas.microsoft.com/office/drawing/2014/main" id="{DAD400EE-9AEC-47DB-9DF6-8C50FB2914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903" y="3198983"/>
            <a:ext cx="4854190" cy="36016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3EBFA3-C7D2-A29E-EAFF-B5BEF3B203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5467" y="1062381"/>
            <a:ext cx="5153063" cy="100965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EFD0B0-014F-16B0-3257-14737FF99922}"/>
              </a:ext>
            </a:extLst>
          </p:cNvPr>
          <p:cNvSpPr txBox="1"/>
          <p:nvPr/>
        </p:nvSpPr>
        <p:spPr>
          <a:xfrm>
            <a:off x="1457595" y="2069710"/>
            <a:ext cx="18021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Current</a:t>
            </a:r>
            <a:r>
              <a:rPr lang="en-US" sz="2000" dirty="0">
                <a:solidFill>
                  <a:srgbClr val="7030A0"/>
                </a:solidFill>
              </a:rPr>
              <a:t> (measured)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75D115-7038-6EE5-5ECD-FCAF855F5ACB}"/>
              </a:ext>
            </a:extLst>
          </p:cNvPr>
          <p:cNvSpPr txBox="1"/>
          <p:nvPr/>
        </p:nvSpPr>
        <p:spPr>
          <a:xfrm>
            <a:off x="4161972" y="2102761"/>
            <a:ext cx="18021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00B0F0"/>
                </a:solidFill>
              </a:rPr>
              <a:t>Membrane voltage </a:t>
            </a:r>
          </a:p>
          <a:p>
            <a:pPr algn="ctr"/>
            <a:r>
              <a:rPr lang="en-US" sz="1600" dirty="0">
                <a:solidFill>
                  <a:srgbClr val="00B0F0"/>
                </a:solidFill>
              </a:rPr>
              <a:t>(set during clamp)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D918D8-BA69-12F0-4B24-6331634099CB}"/>
              </a:ext>
            </a:extLst>
          </p:cNvPr>
          <p:cNvSpPr txBox="1"/>
          <p:nvPr/>
        </p:nvSpPr>
        <p:spPr>
          <a:xfrm>
            <a:off x="5884235" y="1925956"/>
            <a:ext cx="18021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0000"/>
                </a:solidFill>
              </a:rPr>
              <a:t>Reversal potential 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</a:rPr>
              <a:t>(calculated based on measured concentrations)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9F4B494-5CA3-8048-08E1-F3DC5DD40BCF}"/>
              </a:ext>
            </a:extLst>
          </p:cNvPr>
          <p:cNvSpPr/>
          <p:nvPr/>
        </p:nvSpPr>
        <p:spPr>
          <a:xfrm>
            <a:off x="1995467" y="4757954"/>
            <a:ext cx="5153063" cy="1846828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5BE60CD-D370-005A-3794-8FF062497EF9}"/>
              </a:ext>
            </a:extLst>
          </p:cNvPr>
          <p:cNvSpPr/>
          <p:nvPr/>
        </p:nvSpPr>
        <p:spPr>
          <a:xfrm>
            <a:off x="3445137" y="1230766"/>
            <a:ext cx="985767" cy="882561"/>
          </a:xfrm>
          <a:prstGeom prst="roundRect">
            <a:avLst/>
          </a:prstGeom>
          <a:noFill/>
          <a:ln w="38100"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93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uroscience6e-Fig-03-07-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876513"/>
            <a:ext cx="8534400" cy="37673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8B281B-F7D6-5A0C-6992-4EC8AEF9994B}"/>
              </a:ext>
            </a:extLst>
          </p:cNvPr>
          <p:cNvSpPr txBox="1"/>
          <p:nvPr/>
        </p:nvSpPr>
        <p:spPr>
          <a:xfrm>
            <a:off x="550415" y="923949"/>
            <a:ext cx="804316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i="1" dirty="0"/>
              <a:t>Voltage dependence of conductance after a stimulus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5E958A-DFD8-EBE3-CEFD-DF57CBB7B981}"/>
              </a:ext>
            </a:extLst>
          </p:cNvPr>
          <p:cNvSpPr txBox="1"/>
          <p:nvPr/>
        </p:nvSpPr>
        <p:spPr>
          <a:xfrm>
            <a:off x="233003" y="364519"/>
            <a:ext cx="8677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What does the conductance look like over </a:t>
            </a:r>
            <a:r>
              <a:rPr lang="en-US" sz="2400" b="1" dirty="0"/>
              <a:t>voltage </a:t>
            </a:r>
            <a:r>
              <a:rPr lang="en-US" sz="2400" dirty="0"/>
              <a:t>and </a:t>
            </a:r>
            <a:r>
              <a:rPr lang="en-US" sz="2400" b="1" dirty="0"/>
              <a:t>time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04981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374</Words>
  <Application>Microsoft Office PowerPoint</Application>
  <PresentationFormat>On-screen Show (4:3)</PresentationFormat>
  <Paragraphs>88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Times</vt:lpstr>
      <vt:lpstr>Office Theme</vt:lpstr>
      <vt:lpstr>BMD ENG 301 Quantitative Systems Physiology (Nervous System)</vt:lpstr>
      <vt:lpstr>PowerPoint Presentation</vt:lpstr>
      <vt:lpstr>The Voltage Clamp Method</vt:lpstr>
      <vt:lpstr>Voltage clamping allows us to discover the voltage dependence of different phenomena, like ion permeability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Action potential conduction requires both active and passive current flow</vt:lpstr>
      <vt:lpstr>How do we make our action potentials fast?</vt:lpstr>
      <vt:lpstr>How do we make our action potentials fast?</vt:lpstr>
      <vt:lpstr>2. Saltatory conduction of action potentials The myelin sheath increases conduction speed by reducing current loss through the membrane</vt:lpstr>
      <vt:lpstr>2. Saltatory conduction of action potentials</vt:lpstr>
      <vt:lpstr>PowerPoint Presentation</vt:lpstr>
    </vt:vector>
  </TitlesOfParts>
  <Company>Northwestern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Hodgkin-Huxley Model of the Action Potential</dc:title>
  <dc:creator>John B Troy</dc:creator>
  <cp:lastModifiedBy>Emily Schafer</cp:lastModifiedBy>
  <cp:revision>27</cp:revision>
  <dcterms:created xsi:type="dcterms:W3CDTF">2016-08-31T17:55:18Z</dcterms:created>
  <dcterms:modified xsi:type="dcterms:W3CDTF">2022-10-05T18:55:24Z</dcterms:modified>
</cp:coreProperties>
</file>